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90" r:id="rId5"/>
    <p:sldId id="352" r:id="rId6"/>
    <p:sldId id="348" r:id="rId7"/>
    <p:sldId id="353" r:id="rId8"/>
    <p:sldId id="330" r:id="rId9"/>
    <p:sldId id="333" r:id="rId10"/>
    <p:sldId id="331" r:id="rId11"/>
    <p:sldId id="337" r:id="rId12"/>
    <p:sldId id="354" r:id="rId13"/>
    <p:sldId id="355" r:id="rId14"/>
    <p:sldId id="356" r:id="rId15"/>
    <p:sldId id="358" r:id="rId16"/>
    <p:sldId id="357" r:id="rId17"/>
    <p:sldId id="424" r:id="rId18"/>
    <p:sldId id="359" r:id="rId19"/>
    <p:sldId id="327" r:id="rId20"/>
    <p:sldId id="332" r:id="rId21"/>
    <p:sldId id="328" r:id="rId22"/>
    <p:sldId id="326" r:id="rId23"/>
    <p:sldId id="380" r:id="rId24"/>
    <p:sldId id="338" r:id="rId25"/>
    <p:sldId id="360" r:id="rId26"/>
    <p:sldId id="367" r:id="rId27"/>
    <p:sldId id="381" r:id="rId28"/>
    <p:sldId id="364" r:id="rId29"/>
    <p:sldId id="379" r:id="rId30"/>
    <p:sldId id="361" r:id="rId31"/>
    <p:sldId id="382" r:id="rId32"/>
    <p:sldId id="372" r:id="rId33"/>
    <p:sldId id="363" r:id="rId34"/>
    <p:sldId id="362" r:id="rId35"/>
    <p:sldId id="370" r:id="rId36"/>
    <p:sldId id="346" r:id="rId37"/>
    <p:sldId id="339" r:id="rId38"/>
    <p:sldId id="350" r:id="rId39"/>
    <p:sldId id="340" r:id="rId40"/>
    <p:sldId id="341" r:id="rId41"/>
    <p:sldId id="347" r:id="rId42"/>
    <p:sldId id="343" r:id="rId43"/>
    <p:sldId id="383" r:id="rId44"/>
    <p:sldId id="384" r:id="rId45"/>
    <p:sldId id="344" r:id="rId46"/>
    <p:sldId id="349" r:id="rId47"/>
    <p:sldId id="342" r:id="rId48"/>
    <p:sldId id="374" r:id="rId49"/>
    <p:sldId id="375" r:id="rId50"/>
    <p:sldId id="376" r:id="rId51"/>
    <p:sldId id="377" r:id="rId52"/>
    <p:sldId id="378" r:id="rId53"/>
    <p:sldId id="323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14" autoAdjust="0"/>
    <p:restoredTop sz="87083" autoAdjust="0"/>
  </p:normalViewPr>
  <p:slideViewPr>
    <p:cSldViewPr snapToGrid="0">
      <p:cViewPr varScale="1">
        <p:scale>
          <a:sx n="89" d="100"/>
          <a:sy n="89" d="100"/>
        </p:scale>
        <p:origin x="83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486C-C753-46BA-83C1-2DC3DB3050AC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BDF8B-C338-49A2-B495-F87D8695459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697456"/>
            <a:ext cx="7772400" cy="1806031"/>
          </a:xfrm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1" name="Footer Placeholder 4"/>
          <p:cNvSpPr txBox="1"/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/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GANs</a:t>
            </a:r>
            <a:endParaRPr lang="en-US" dirty="0"/>
          </a:p>
        </p:txBody>
      </p:sp>
      <p:sp>
        <p:nvSpPr>
          <p:cNvPr id="13" name="Footer Placeholder 4"/>
          <p:cNvSpPr txBox="1"/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51120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91644" cy="79899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9" name="Footer Placeholder 4"/>
          <p:cNvSpPr txBox="1"/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1" name="Footer Placeholder 4"/>
          <p:cNvSpPr txBox="1"/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644" y="34824"/>
            <a:ext cx="737165" cy="764167"/>
          </a:xfrm>
          <a:prstGeom prst="rect">
            <a:avLst/>
          </a:prstGeom>
        </p:spPr>
      </p:pic>
      <p:sp>
        <p:nvSpPr>
          <p:cNvPr id="15" name="Footer Placeholder 4"/>
          <p:cNvSpPr txBox="1"/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GANs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80525"/>
            <a:ext cx="7886700" cy="158977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Footer Placeholder 4"/>
          <p:cNvSpPr txBox="1"/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/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  <a:endParaRPr lang="en-US" dirty="0"/>
          </a:p>
        </p:txBody>
      </p:sp>
      <p:sp>
        <p:nvSpPr>
          <p:cNvPr id="13" name="Footer Placeholder 4"/>
          <p:cNvSpPr txBox="1"/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GANs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12AB4-83B7-4D7E-B543-6568140ABE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F6EA5-4958-4C53-AF01-4B1224DA507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GI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3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5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hyperlink" Target="http://www.cs.cmu.edu/~ninamf/ML11/lect1117.pdf" TargetMode="External"/><Relationship Id="rId6" Type="http://schemas.openxmlformats.org/officeDocument/2006/relationships/hyperlink" Target="https://www.academia.edu/13743279/Stability_and_generalization" TargetMode="External"/><Relationship Id="rId5" Type="http://schemas.openxmlformats.org/officeDocument/2006/relationships/hyperlink" Target="https://arxiv.org/pdf/1509.01240.pdf" TargetMode="External"/><Relationship Id="rId4" Type="http://schemas.openxmlformats.org/officeDocument/2006/relationships/hyperlink" Target="https://arxiv.org/pdf/1805.12076.pdf" TargetMode="External"/><Relationship Id="rId3" Type="http://schemas.openxmlformats.org/officeDocument/2006/relationships/hyperlink" Target="https://arxiv.org/pdf/1412.6614.pdf" TargetMode="External"/><Relationship Id="rId2" Type="http://schemas.openxmlformats.org/officeDocument/2006/relationships/hyperlink" Target="https://arxiv.org/pdf/1706.05394.pdf" TargetMode="External"/><Relationship Id="rId1" Type="http://schemas.openxmlformats.org/officeDocument/2006/relationships/hyperlink" Target="https://arxiv.org/pdf/1611.03530.p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06" y="1147763"/>
            <a:ext cx="7772400" cy="1806031"/>
          </a:xfrm>
        </p:spPr>
        <p:txBody>
          <a:bodyPr anchor="ctr">
            <a:normAutofit fontScale="90000"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Learning, Memorization and Generalization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8706" y="4046234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663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210" y="3819645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>
            <a:fillRect/>
          </a:stretch>
        </p:blipFill>
        <p:spPr bwMode="auto">
          <a:xfrm>
            <a:off x="373888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U Curve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422" y="1010879"/>
            <a:ext cx="7416800" cy="48475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6129867"/>
            <a:ext cx="720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Zero training error does not generalize according to this model, it is </a:t>
            </a:r>
            <a:r>
              <a:rPr lang="en-US" dirty="0" err="1"/>
              <a:t>overfit</a:t>
            </a:r>
            <a:r>
              <a:rPr lang="en-US" dirty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Behavior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44778"/>
            <a:ext cx="9144000" cy="23121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609600" y="4030133"/>
            <a:ext cx="646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 2017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69333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Overparameterization</a:t>
            </a:r>
            <a:r>
              <a:rPr lang="en-US" dirty="0"/>
              <a:t> does not </a:t>
            </a:r>
            <a:r>
              <a:rPr lang="en-US" dirty="0" err="1"/>
              <a:t>overfit</a:t>
            </a:r>
            <a:r>
              <a:rPr lang="en-US" dirty="0"/>
              <a:t> noisy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955" y="1293767"/>
            <a:ext cx="7433733" cy="519465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Nearest Neighbor KNN Classifier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1300" y="965200"/>
            <a:ext cx="6121400" cy="492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05483"/>
            <a:ext cx="9144000" cy="644703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bias-variance trade-off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40765" y="1064895"/>
            <a:ext cx="7063105" cy="51123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170" y="485140"/>
            <a:ext cx="9144000" cy="34518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4547" y="5503334"/>
            <a:ext cx="2145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Hsu et al. PNAS 2019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8910"/>
            <a:ext cx="9144000" cy="39801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Memorization = fitting to random data </a:t>
            </a:r>
            <a:endParaRPr lang="en-US" dirty="0"/>
          </a:p>
        </p:txBody>
      </p:sp>
      <p:pic>
        <p:nvPicPr>
          <p:cNvPr id="1026" name="Picture 2" descr="https://lh6.googleusercontent.com/tjP1-uQ7vTxoZqisc1hs6JXUijOjcHHyaSii1gddaz8K75h6rmciVKLHd9IwEfkLeLA14Wt5fzt8hEBTPcV-aUZpiFJat6l8OGeMfkHXSdiNvY479a1bnMi79NLuKGpDUzHxBf0A8L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40" y="798991"/>
            <a:ext cx="6318964" cy="5499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3200" y="6298090"/>
            <a:ext cx="239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[Zhang et al. ICLR 2017]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2438" y="1625600"/>
            <a:ext cx="8540044" cy="3014133"/>
          </a:xfrm>
          <a:prstGeom prst="rect">
            <a:avLst/>
          </a:prstGeom>
        </p:spPr>
      </p:pic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8391644" cy="798991"/>
          </a:xfrm>
        </p:spPr>
        <p:txBody>
          <a:bodyPr>
            <a:normAutofit/>
          </a:bodyPr>
          <a:lstStyle/>
          <a:p>
            <a:r>
              <a:rPr lang="en-US" dirty="0"/>
              <a:t>Memorization does not generalize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33613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What exactly are neural networks doing </a:t>
            </a:r>
            <a:br>
              <a:rPr lang="en-US" dirty="0"/>
            </a:br>
            <a:r>
              <a:rPr lang="en-US" dirty="0"/>
              <a:t>that</a:t>
            </a:r>
            <a:r>
              <a:rPr lang="en-US" dirty="0"/>
              <a:t>’</a:t>
            </a:r>
            <a:r>
              <a:rPr lang="en-US" dirty="0"/>
              <a:t>s different?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127" y="1608667"/>
            <a:ext cx="8778295" cy="34713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1200" y="5638800"/>
            <a:ext cx="7801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gradient with each input looks different, i.e., the impact that an input has on</a:t>
            </a:r>
            <a:endParaRPr lang="en-US" dirty="0"/>
          </a:p>
          <a:p>
            <a:r>
              <a:rPr lang="en-US" dirty="0"/>
              <a:t>future loss looks very different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71067" y="5080001"/>
            <a:ext cx="1772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Arpit</a:t>
            </a:r>
            <a:r>
              <a:rPr lang="en-US" dirty="0"/>
              <a:t> et al 2017]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Classic Generalization Bound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Effective Capacity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Overparameterization</a:t>
            </a:r>
            <a:r>
              <a:rPr lang="en-US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Double Descent Curve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Memorization vs Interpolation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Smoothness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Norm-based regularization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Implicit SGD regularization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Coherent Gradients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regularizations doing?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0533" y="1168246"/>
            <a:ext cx="7069667" cy="46208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0267" y="6248400"/>
            <a:ext cx="708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They affect the ability to generalize  but not on the ability model capacity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46133" y="5789083"/>
            <a:ext cx="1829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Arpit</a:t>
            </a:r>
            <a:r>
              <a:rPr lang="en-US" dirty="0"/>
              <a:t> et al. 2017[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 models generalize?</a:t>
            </a:r>
            <a:endParaRPr lang="en-US" dirty="0"/>
          </a:p>
          <a:p>
            <a:r>
              <a:rPr lang="en-US" dirty="0"/>
              <a:t>When do they generalize vs memorize?</a:t>
            </a:r>
            <a:endParaRPr lang="en-US" dirty="0"/>
          </a:p>
          <a:p>
            <a:r>
              <a:rPr lang="en-US" dirty="0"/>
              <a:t>What does regularization do---because it doesn’t really restrict capacity?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Rethinking Generalization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8000" y="798991"/>
            <a:ext cx="7048500" cy="2857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8000" y="4306411"/>
            <a:ext cx="78836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 inductive bias that induces some sort of capacity control (i.e. restricts or encourages predictors to be “simple” in some way), which in turn allows for generalization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success of learning then depends on how well the inductive bias captures reality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inductive bias is not the size of the neural network, what could it be?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flipH="1">
            <a:off x="508000" y="3826418"/>
            <a:ext cx="437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 </a:t>
            </a:r>
            <a:r>
              <a:rPr lang="en-US" dirty="0" err="1"/>
              <a:t>Neyshabur</a:t>
            </a:r>
            <a:r>
              <a:rPr lang="en-US" dirty="0"/>
              <a:t> et al 2015]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RelU</a:t>
            </a:r>
            <a:r>
              <a:rPr lang="en-US" dirty="0"/>
              <a:t> networks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0933" y="1512560"/>
            <a:ext cx="6722533" cy="477329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08344" y="1134319"/>
            <a:ext cx="768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Puzzle: why does increasing parameters by a little bit overfit, but a lot does not?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5604933"/>
            <a:ext cx="8821356" cy="57203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Difference between memorization and interpolation has to do with smoothness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Memorization vs Interpolation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9222" y="1080910"/>
            <a:ext cx="6959600" cy="424210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Choosing the smoothest function that perfectly fits observed data is a form of Occam’s razor: </a:t>
            </a:r>
            <a:r>
              <a:rPr lang="en-US" i="1" dirty="0"/>
              <a:t>The simplest explanation compatible with the observations should be preferred </a:t>
            </a:r>
            <a:endParaRPr lang="en-US" i="1" dirty="0"/>
          </a:p>
          <a:p>
            <a:r>
              <a:rPr lang="en-US" dirty="0"/>
              <a:t>Larger function classes (with more parameters) contain more candidate predictors compatible with the data</a:t>
            </a:r>
            <a:endParaRPr lang="en-US" dirty="0"/>
          </a:p>
          <a:p>
            <a:r>
              <a:rPr lang="en-US" dirty="0"/>
              <a:t>=&gt; We can find interpolating functions that have smaller norm and are thus “simpler.” </a:t>
            </a:r>
            <a:endParaRPr lang="en-US" dirty="0"/>
          </a:p>
          <a:p>
            <a:r>
              <a:rPr lang="en-US" dirty="0"/>
              <a:t>I.e., increasing function class capacity improves performance of classifiers.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N--&gt;infinity 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methods memorize a label for a training instance (x</a:t>
            </a:r>
            <a:r>
              <a:rPr lang="en-US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r>
              <a:rPr lang="en-US" dirty="0"/>
              <a:t>) and extend beyond training data to test data x’ using a similarity  function k(x, x’) 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Kernel trick is that this kernel function can be shown to be an inner product in a higher dimensional space as long as the similarity matrix is positive semi-definite (Mercer’s Theorem)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Methods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3928" y="2649367"/>
            <a:ext cx="3473340" cy="8389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using a similarity function kernel use a random projection into a different space and use inner products there to approximate kernels quickly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Fourier Features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6456" y="3429000"/>
            <a:ext cx="7569200" cy="21717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Methods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45519"/>
            <a:ext cx="9144000" cy="536696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classes that we consider, there is no guarantee that the most regular, smallest norm predictor consistent with training data is contained in the class H with features for any finite N </a:t>
            </a:r>
            <a:endParaRPr lang="en-US" dirty="0"/>
          </a:p>
          <a:p>
            <a:r>
              <a:rPr lang="en-US" dirty="0"/>
              <a:t>But increasing N allows us to construct progressively better approximations to that smallest norm function</a:t>
            </a:r>
            <a:endParaRPr lang="en-US" dirty="0"/>
          </a:p>
          <a:p>
            <a:r>
              <a:rPr lang="en-US" dirty="0"/>
              <a:t>Thus highly parameterized function classes have more members where you can choose smooth solutions that fit the data</a:t>
            </a:r>
            <a:endParaRPr lang="en-US" dirty="0"/>
          </a:p>
          <a:p>
            <a:r>
              <a:rPr lang="en-US" dirty="0"/>
              <a:t>Rich class + better inductive bias = better generalization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Richer classes have better fitting </a:t>
            </a:r>
            <a:r>
              <a:rPr lang="en-US" dirty="0" err="1"/>
              <a:t>fns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Underfit</a:t>
            </a:r>
            <a:r>
              <a:rPr lang="en-US" dirty="0"/>
              <a:t>: training error high, test error high </a:t>
            </a:r>
            <a:endParaRPr lang="en-US" dirty="0"/>
          </a:p>
          <a:p>
            <a:r>
              <a:rPr lang="en-US" dirty="0"/>
              <a:t>Good fit: training error low, test error low </a:t>
            </a:r>
            <a:endParaRPr lang="en-US" dirty="0"/>
          </a:p>
          <a:p>
            <a:r>
              <a:rPr lang="en-US" dirty="0" err="1"/>
              <a:t>Overfit</a:t>
            </a:r>
            <a:r>
              <a:rPr lang="en-US" dirty="0"/>
              <a:t>: training error low, test error high </a:t>
            </a:r>
            <a:endParaRPr lang="en-US" dirty="0"/>
          </a:p>
          <a:p>
            <a:endParaRPr lang="en-US" dirty="0"/>
          </a:p>
          <a:p>
            <a:r>
              <a:rPr lang="en-US" dirty="0"/>
              <a:t>Generalization is the ability for a model to perform well on test data, i.e. generalize its results from training to test</a:t>
            </a:r>
            <a:endParaRPr lang="en-US" dirty="0"/>
          </a:p>
          <a:p>
            <a:endParaRPr lang="en-US" dirty="0"/>
          </a:p>
          <a:p>
            <a:r>
              <a:rPr lang="en-US" dirty="0"/>
              <a:t>Thus classically people have linked generalization to model capacity</a:t>
            </a:r>
            <a:endParaRPr lang="en-US" dirty="0"/>
          </a:p>
          <a:p>
            <a:r>
              <a:rPr lang="en-US" dirty="0"/>
              <a:t>Ex: regularizations motivated as ability to reduce model capacity and therefore increase generalizations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Generalization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Explicit: Minimal functional norm solutions</a:t>
            </a:r>
            <a:endParaRPr lang="en-US" dirty="0"/>
          </a:p>
          <a:p>
            <a:r>
              <a:rPr lang="en-US" dirty="0"/>
              <a:t>Implicit: SGD minimization</a:t>
            </a:r>
            <a:endParaRPr lang="en-US" dirty="0"/>
          </a:p>
          <a:p>
            <a:r>
              <a:rPr lang="en-US" dirty="0"/>
              <a:t> Averaging: (boosting, bagging)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Ways to Increase Smoothness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Non-neural Network Methods: Trees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78352"/>
            <a:ext cx="9144000" cy="5015696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09450"/>
            <a:ext cx="9144000" cy="36729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6400" y="5417884"/>
            <a:ext cx="1001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Boosting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20800" y="5417884"/>
            <a:ext cx="976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Bagging 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Bagging, Boosting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50" y="1428750"/>
            <a:ext cx="89789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285003"/>
            <a:ext cx="8821356" cy="4844863"/>
          </a:xfrm>
        </p:spPr>
        <p:txBody>
          <a:bodyPr/>
          <a:lstStyle/>
          <a:p>
            <a:r>
              <a:rPr lang="en-US" dirty="0" err="1"/>
              <a:t>Neyshabur</a:t>
            </a:r>
            <a:r>
              <a:rPr lang="en-US" dirty="0"/>
              <a:t>. et al. ICLR 2019 define a new notion of complexity that increases with the number of hidden units in a restricted setting (2-layer </a:t>
            </a:r>
            <a:r>
              <a:rPr lang="en-US" dirty="0" err="1"/>
              <a:t>Rel</a:t>
            </a:r>
            <a:r>
              <a:rPr lang="en-US" dirty="0"/>
              <a:t> U Network)</a:t>
            </a:r>
            <a:endParaRPr lang="en-US" dirty="0"/>
          </a:p>
          <a:p>
            <a:r>
              <a:rPr lang="en-US" dirty="0"/>
              <a:t>The idea is that with a low-norm initialization hidden units only step away from the initialization by a limited amount</a:t>
            </a:r>
            <a:endParaRPr lang="en-US" dirty="0"/>
          </a:p>
          <a:p>
            <a:r>
              <a:rPr lang="en-US" dirty="0" err="1"/>
              <a:t>Tdistance</a:t>
            </a:r>
            <a:r>
              <a:rPr lang="en-US" dirty="0"/>
              <a:t> </a:t>
            </a:r>
            <a:r>
              <a:rPr lang="en-US" dirty="0" err="1"/>
              <a:t>Frobenius</a:t>
            </a:r>
            <a:r>
              <a:rPr lang="en-US" dirty="0"/>
              <a:t> norm, measured </a:t>
            </a:r>
            <a:r>
              <a:rPr lang="en-US" dirty="0" err="1"/>
              <a:t>w.r.t</a:t>
            </a:r>
            <a:r>
              <a:rPr lang="en-US" dirty="0"/>
              <a:t>. initialization ||</a:t>
            </a:r>
            <a:r>
              <a:rPr lang="en-US" dirty="0" err="1"/>
              <a:t>Uk</a:t>
            </a:r>
            <a:r>
              <a:rPr lang="en-US" dirty="0"/>
              <a:t> − U</a:t>
            </a:r>
            <a:r>
              <a:rPr lang="en-US" baseline="-25000" dirty="0"/>
              <a:t>0</a:t>
            </a:r>
            <a:r>
              <a:rPr lang="en-US" dirty="0"/>
              <a:t>k ||</a:t>
            </a:r>
            <a:r>
              <a:rPr lang="en-US" baseline="-25000" dirty="0"/>
              <a:t>F</a:t>
            </a:r>
            <a:r>
              <a:rPr lang="en-US" dirty="0"/>
              <a:t> decreases with width of hidden layer 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65880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New Notion of Complexity that</a:t>
            </a:r>
            <a:r>
              <a:rPr lang="en-US" dirty="0"/>
              <a:t>’</a:t>
            </a:r>
            <a:r>
              <a:rPr lang="en-US" dirty="0"/>
              <a:t>s “norm-based” 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5471396"/>
          </a:xfrm>
        </p:spPr>
        <p:txBody>
          <a:bodyPr>
            <a:normAutofit/>
          </a:bodyPr>
          <a:lstStyle/>
          <a:p>
            <a:r>
              <a:rPr lang="en-US" dirty="0"/>
              <a:t>Consider a neural network with a single hidden layer consisting of linear activations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y=</a:t>
            </a:r>
            <a:r>
              <a:rPr lang="en-US" dirty="0" err="1"/>
              <a:t>Wx</a:t>
            </a:r>
            <a:r>
              <a:rPr lang="en-US" dirty="0"/>
              <a:t> where W = UV</a:t>
            </a:r>
            <a:r>
              <a:rPr lang="en-US" baseline="30000" dirty="0"/>
              <a:t>T</a:t>
            </a:r>
            <a:endParaRPr lang="en-US" dirty="0"/>
          </a:p>
          <a:p>
            <a:r>
              <a:rPr lang="en-US" dirty="0"/>
              <a:t>Limiting the number of hidden units corresponds to a low rank factorization (zeros in columns of V)</a:t>
            </a:r>
            <a:endParaRPr lang="en-US" dirty="0"/>
          </a:p>
          <a:p>
            <a:r>
              <a:rPr lang="en-US" dirty="0"/>
              <a:t>However, recently there has been a lot of success in low </a:t>
            </a:r>
            <a:r>
              <a:rPr lang="en-US" i="1" dirty="0"/>
              <a:t>norm factorizations </a:t>
            </a:r>
            <a:endParaRPr lang="en-US" i="1" dirty="0"/>
          </a:p>
          <a:p>
            <a:r>
              <a:rPr lang="en-US" i="1" dirty="0"/>
              <a:t>Low </a:t>
            </a:r>
            <a:r>
              <a:rPr lang="en-US" i="1" dirty="0" err="1"/>
              <a:t>Frobenius</a:t>
            </a:r>
            <a:r>
              <a:rPr lang="en-US" i="1" dirty="0"/>
              <a:t> norm: 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matrix factorization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8832" y="1830917"/>
            <a:ext cx="3357035" cy="10997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383" y="5234516"/>
            <a:ext cx="4375567" cy="70908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775" y="2015066"/>
            <a:ext cx="5956290" cy="215847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Frobenius</a:t>
            </a:r>
            <a:r>
              <a:rPr lang="en-US" dirty="0"/>
              <a:t> norm of a matrix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6267" y="5249333"/>
            <a:ext cx="6192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L2 norm of all matrix entries, corresponds to “volume of matrix”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the rank, the trace-norm (as well as other factorization norms) is convex, and leads to tractable learning problems</a:t>
            </a:r>
            <a:endParaRPr lang="en-US" i="1" dirty="0"/>
          </a:p>
          <a:p>
            <a:r>
              <a:rPr lang="en-US" dirty="0"/>
              <a:t>In fact, even if learning is done by a local search over weights of the network, </a:t>
            </a:r>
            <a:r>
              <a:rPr lang="en-US" dirty="0">
                <a:solidFill>
                  <a:srgbClr val="FF0000"/>
                </a:solidFill>
              </a:rPr>
              <a:t>if the dimensionality is high enough </a:t>
            </a:r>
            <a:r>
              <a:rPr lang="en-US" dirty="0"/>
              <a:t>and the norm is regularized, we can ensure convergence to </a:t>
            </a:r>
            <a:r>
              <a:rPr lang="en-US" dirty="0">
                <a:solidFill>
                  <a:srgbClr val="FF0000"/>
                </a:solidFill>
              </a:rPr>
              <a:t>a global minima </a:t>
            </a:r>
            <a:r>
              <a:rPr lang="en-US" dirty="0"/>
              <a:t>[</a:t>
            </a:r>
            <a:r>
              <a:rPr lang="en-US" dirty="0" err="1"/>
              <a:t>Burer</a:t>
            </a:r>
            <a:r>
              <a:rPr lang="en-US" dirty="0"/>
              <a:t>, Choi 2006]</a:t>
            </a:r>
            <a:endParaRPr lang="en-US" dirty="0"/>
          </a:p>
          <a:p>
            <a:r>
              <a:rPr lang="en-US" dirty="0"/>
              <a:t>This is in stark contrast to the dimensionality-constrained low-rank situation, where the limiting factor is the number of hidden units, and local minima are abundant [</a:t>
            </a:r>
            <a:r>
              <a:rPr lang="en-US" dirty="0" err="1"/>
              <a:t>Sreebo</a:t>
            </a:r>
            <a:r>
              <a:rPr lang="en-US" dirty="0"/>
              <a:t>, </a:t>
            </a:r>
            <a:r>
              <a:rPr lang="en-US" dirty="0" err="1"/>
              <a:t>Jakkola</a:t>
            </a:r>
            <a:r>
              <a:rPr lang="en-US" dirty="0"/>
              <a:t>, 2003]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rank vs Low norm</a:t>
            </a: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A. low-trace norm model corresponds to a realistic factor model with many factors of limited overall influence</a:t>
            </a:r>
            <a:endParaRPr lang="en-US" dirty="0"/>
          </a:p>
          <a:p>
            <a:r>
              <a:rPr lang="en-US" dirty="0"/>
              <a:t>What situations is this realistic in?</a:t>
            </a:r>
            <a:endParaRPr lang="en-US" dirty="0"/>
          </a:p>
          <a:p>
            <a:r>
              <a:rPr lang="en-US" dirty="0"/>
              <a:t>The norm of the factorization may be a better inductive bias than the number of weights</a:t>
            </a:r>
            <a:endParaRPr lang="en-US" dirty="0"/>
          </a:p>
          <a:p>
            <a:r>
              <a:rPr lang="en-US" dirty="0"/>
              <a:t>Perhaps learning is succeeding because there is a good representation with small overall norm, and the optimization is implicitly biasing us toward low-norm models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Sensible Inductive Bias?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545" y="287867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Complexity decreases with increasing hidden units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1733" y="5300133"/>
            <a:ext cx="80809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can be proven in certain cases (like matrix factorization) that SGD converges to the</a:t>
            </a:r>
            <a:endParaRPr lang="en-US" dirty="0"/>
          </a:p>
          <a:p>
            <a:r>
              <a:rPr lang="en-US" dirty="0"/>
              <a:t> lowest norm solution 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350" y="2362200"/>
            <a:ext cx="8369300" cy="213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60438" y="4575124"/>
            <a:ext cx="204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Neyshambur</a:t>
            </a:r>
            <a:r>
              <a:rPr lang="en-US" dirty="0"/>
              <a:t> 2019]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13489" y="1992868"/>
            <a:ext cx="3393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RELU </a:t>
            </a:r>
            <a:r>
              <a:rPr lang="en-US"/>
              <a:t>network trained on CIFAR 10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notion of over/</a:t>
            </a:r>
            <a:r>
              <a:rPr lang="en-US" dirty="0" err="1"/>
              <a:t>underfit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7354" y="6071658"/>
            <a:ext cx="4812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Connects generalization of a fit to model capacity</a:t>
            </a: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1115" y="1043305"/>
            <a:ext cx="4841875" cy="4878705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064870"/>
            <a:ext cx="8715523" cy="5386729"/>
          </a:xfrm>
        </p:spPr>
        <p:txBody>
          <a:bodyPr>
            <a:normAutofit/>
          </a:bodyPr>
          <a:lstStyle/>
          <a:p>
            <a:r>
              <a:rPr lang="en-US" dirty="0"/>
              <a:t>[</a:t>
            </a:r>
            <a:r>
              <a:rPr lang="en-US" dirty="0" err="1"/>
              <a:t>Hardt</a:t>
            </a:r>
            <a:r>
              <a:rPr lang="en-US" dirty="0"/>
              <a:t> et. Al. 2016] Any model trained with stochastic gradient method in </a:t>
            </a:r>
            <a:r>
              <a:rPr lang="en-US" i="1" dirty="0"/>
              <a:t>a reasonable </a:t>
            </a:r>
            <a:r>
              <a:rPr lang="en-US" dirty="0"/>
              <a:t>amount of time attains small generalization error</a:t>
            </a:r>
            <a:endParaRPr lang="en-US" dirty="0"/>
          </a:p>
          <a:p>
            <a:r>
              <a:rPr lang="en-US" dirty="0"/>
              <a:t>A randomized algorithm </a:t>
            </a:r>
            <a:r>
              <a:rPr lang="en-US" b="1" dirty="0"/>
              <a:t>A</a:t>
            </a:r>
            <a:r>
              <a:rPr lang="en-US" dirty="0"/>
              <a:t> is </a:t>
            </a:r>
            <a:r>
              <a:rPr lang="en-US" i="1" dirty="0"/>
              <a:t>uniformly stable </a:t>
            </a:r>
            <a:r>
              <a:rPr lang="en-US" dirty="0"/>
              <a:t>if for all data sets differing in only one element, the learned models produce nearly the same predictions</a:t>
            </a:r>
            <a:endParaRPr lang="en-US" dirty="0"/>
          </a:p>
          <a:p>
            <a:r>
              <a:rPr lang="en-US" dirty="0"/>
              <a:t>Stochastic gradient descent is uniformly stable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Results rest on an important theorem that </a:t>
            </a:r>
            <a:r>
              <a:rPr lang="en-US" b="1" i="1" dirty="0"/>
              <a:t>uniform stability implies generalization in expectation [</a:t>
            </a:r>
            <a:r>
              <a:rPr lang="en-US" dirty="0"/>
              <a:t>O. </a:t>
            </a:r>
            <a:r>
              <a:rPr lang="en-US" dirty="0" err="1"/>
              <a:t>Bousquet</a:t>
            </a:r>
            <a:r>
              <a:rPr lang="en-US" dirty="0"/>
              <a:t> and A. </a:t>
            </a:r>
            <a:r>
              <a:rPr lang="en-US" dirty="0" err="1"/>
              <a:t>Elisseeff</a:t>
            </a:r>
            <a:r>
              <a:rPr lang="en-US" dirty="0"/>
              <a:t>. 2002 Stability and generalization]</a:t>
            </a:r>
            <a:endParaRPr lang="en-US" b="1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Gradient Descent itself a regularization?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are Coherent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11598"/>
            <a:ext cx="9144000" cy="4234803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Suppressing weak gradients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206" y="1006355"/>
            <a:ext cx="7848600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37066" y="1473199"/>
            <a:ext cx="8792633" cy="4703763"/>
          </a:xfrm>
        </p:spPr>
        <p:txBody>
          <a:bodyPr/>
          <a:lstStyle/>
          <a:p>
            <a:r>
              <a:rPr lang="en-US" dirty="0"/>
              <a:t>Proof idea: analyze the output of the algorithm on two data sets that differ in precisely one point. Note that if the loss function is L-Lipschitz for every example z.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Halving the step size roughly halves the generalization error</a:t>
            </a:r>
            <a:endParaRPr lang="en-US" dirty="0"/>
          </a:p>
          <a:p>
            <a:r>
              <a:rPr lang="en-US" dirty="0"/>
              <a:t>This behavior is fairly consistent for both generalization error defined with respect to classification accuracy and cross entropy.  [</a:t>
            </a:r>
            <a:r>
              <a:rPr lang="en-US" dirty="0" err="1"/>
              <a:t>Hardt</a:t>
            </a:r>
            <a:r>
              <a:rPr lang="en-US" dirty="0"/>
              <a:t> et al. 2016]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65880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SGD is uniformly stable for a ”reasonable” number of steps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2217" y="3039414"/>
            <a:ext cx="6956708" cy="436033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Step-size vs generalization error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149" y="1761067"/>
            <a:ext cx="8246648" cy="4191529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30688" y="1488205"/>
            <a:ext cx="8821356" cy="5112092"/>
          </a:xfrm>
        </p:spPr>
        <p:txBody>
          <a:bodyPr/>
          <a:lstStyle/>
          <a:p>
            <a:r>
              <a:rPr lang="en-US" dirty="0"/>
              <a:t>Global weight decay, i.e. adding a regularization term that penalizes the sum of squares of all weights in the network</a:t>
            </a:r>
            <a:endParaRPr lang="en-US" dirty="0"/>
          </a:p>
          <a:p>
            <a:r>
              <a:rPr lang="en-US" dirty="0"/>
              <a:t>Weight decay can often improves generalization but it also improves stability! [Krogh et al. NIPS 1992]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65880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Infinite </a:t>
            </a:r>
            <a:r>
              <a:rPr lang="en-US"/>
              <a:t>sized norm-regularized networks? </a:t>
            </a:r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Property of SGD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37469"/>
            <a:ext cx="9144000" cy="21830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37469"/>
            <a:ext cx="9144000" cy="2183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488" y="3628663"/>
            <a:ext cx="5511800" cy="13462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Experiment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41946"/>
            <a:ext cx="9144000" cy="4174108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575" y="254643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Gradients Stronger in Common Directions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67336"/>
            <a:ext cx="9144000" cy="4123328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1131" y="1662754"/>
            <a:ext cx="8821737" cy="215731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Clipping Gradients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optimization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150848"/>
            <a:ext cx="9144000" cy="255630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Reduces Overfitting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665" y="1092992"/>
            <a:ext cx="8206451" cy="537915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064871"/>
            <a:ext cx="8596989" cy="5471396"/>
          </a:xfrm>
        </p:spPr>
        <p:txBody>
          <a:bodyPr>
            <a:normAutofit fontScale="85000" lnSpcReduction="20000"/>
          </a:bodyPr>
          <a:lstStyle/>
          <a:p>
            <a:pPr marL="228600" lvl="1">
              <a:spcBef>
                <a:spcPts val="1000"/>
              </a:spcBef>
            </a:pPr>
            <a:r>
              <a:rPr lang="en-US" dirty="0"/>
              <a:t>Belkin, et al. 2019 PNAS Reconciling Modern Machine-Learning Practice and The Classical Bias-Variance Tradeoff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Understanding Deep Learning requires rethinking generalization, Zhang et al ICLR 2017 </a:t>
            </a:r>
            <a:r>
              <a:rPr lang="en-US" dirty="0">
                <a:hlinkClick r:id="rId1"/>
              </a:rPr>
              <a:t>https://arxiv.org/pdf/1611.03530.pdf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A closer look at memorization in deep networks [</a:t>
            </a:r>
            <a:r>
              <a:rPr lang="en-US" dirty="0" err="1"/>
              <a:t>Arpit</a:t>
            </a:r>
            <a:r>
              <a:rPr lang="en-US" dirty="0"/>
              <a:t> et al 2017] </a:t>
            </a:r>
            <a:r>
              <a:rPr lang="en-US" dirty="0">
                <a:hlinkClick r:id="rId2"/>
              </a:rPr>
              <a:t>https://arxiv.org/pdf/1706.05394.pdf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In search of the real inductive bias: on the role of implicit regularization in deep learning [</a:t>
            </a:r>
            <a:r>
              <a:rPr lang="en-US" dirty="0" err="1"/>
              <a:t>Neyshabur</a:t>
            </a:r>
            <a:r>
              <a:rPr lang="en-US" dirty="0"/>
              <a:t> et al, 2015] </a:t>
            </a:r>
            <a:r>
              <a:rPr lang="en-US" dirty="0">
                <a:hlinkClick r:id="rId3"/>
              </a:rPr>
              <a:t>https://arxiv.org/pdf/1412.6614.pdf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The role of over-parametrization in generalization of neural networks [</a:t>
            </a:r>
            <a:r>
              <a:rPr lang="en-US" dirty="0" err="1"/>
              <a:t>Neyshabur</a:t>
            </a:r>
            <a:r>
              <a:rPr lang="en-US" dirty="0"/>
              <a:t> et al, 2019] </a:t>
            </a:r>
            <a:r>
              <a:rPr lang="en-US" dirty="0">
                <a:hlinkClick r:id="rId4"/>
              </a:rPr>
              <a:t>https://arxiv.org/pdf/1805.12076.pdf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Train faster, generalize better: stability of stochastic gradient descent [</a:t>
            </a:r>
            <a:r>
              <a:rPr lang="en-US" dirty="0" err="1"/>
              <a:t>Hardt</a:t>
            </a:r>
            <a:r>
              <a:rPr lang="en-US" dirty="0"/>
              <a:t> et al, 2016] </a:t>
            </a:r>
            <a:r>
              <a:rPr lang="en-US" dirty="0">
                <a:hlinkClick r:id="rId5"/>
              </a:rPr>
              <a:t>https://arxiv.org/pdf/1509.01240.pdf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Stability and generalization [</a:t>
            </a:r>
            <a:r>
              <a:rPr lang="en-US" dirty="0" err="1"/>
              <a:t>Bousquet</a:t>
            </a:r>
            <a:r>
              <a:rPr lang="en-US" dirty="0"/>
              <a:t> and A. </a:t>
            </a:r>
            <a:r>
              <a:rPr lang="en-US" dirty="0" err="1"/>
              <a:t>Elisseeff</a:t>
            </a:r>
            <a:r>
              <a:rPr lang="en-US" dirty="0"/>
              <a:t> 2002] </a:t>
            </a:r>
            <a:r>
              <a:rPr lang="en-US" dirty="0">
                <a:hlinkClick r:id="rId6"/>
              </a:rPr>
              <a:t>https://www.academia.edu/13743279/Stability_and_generalization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 err="1"/>
              <a:t>Rademacher</a:t>
            </a:r>
            <a:r>
              <a:rPr lang="en-US" dirty="0"/>
              <a:t> complexity: </a:t>
            </a:r>
            <a:r>
              <a:rPr lang="en-US" dirty="0">
                <a:hlinkClick r:id="rId7"/>
              </a:rPr>
              <a:t>http://www.cs.cmu.edu/~ninamf/ML11/lect1117.pdf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dirty="0"/>
              <a:t>Chatterjee S. ICLR 2020 Coherent Gradients: An approach to understanding generalization in gradient descent-based optimization https://</a:t>
            </a:r>
            <a:r>
              <a:rPr lang="en-US" dirty="0" err="1"/>
              <a:t>arxiv.org</a:t>
            </a:r>
            <a:r>
              <a:rPr lang="en-US" dirty="0"/>
              <a:t>/abs/2002.10657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endParaRPr lang="en-US" dirty="0"/>
          </a:p>
          <a:p>
            <a:r>
              <a:rPr lang="en-US" dirty="0"/>
              <a:t>The effective capacity of neural networks is sufficient to “memorize” the entire dataset </a:t>
            </a:r>
            <a:endParaRPr lang="en-US" dirty="0"/>
          </a:p>
          <a:p>
            <a:r>
              <a:rPr lang="en-US" dirty="0"/>
              <a:t>Deep networks do fine at reducing training error on random samples </a:t>
            </a:r>
            <a:endParaRPr lang="en-US" dirty="0"/>
          </a:p>
          <a:p>
            <a:pPr lvl="1"/>
            <a:r>
              <a:rPr lang="en-US" dirty="0"/>
              <a:t>Reshuffled labels</a:t>
            </a:r>
            <a:endParaRPr lang="en-US" dirty="0"/>
          </a:p>
          <a:p>
            <a:pPr lvl="1"/>
            <a:r>
              <a:rPr lang="en-US" dirty="0"/>
              <a:t>Random images 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They form a model that is “over-parameterized”, i.e. the number of parameters approaches the size of the data</a:t>
            </a:r>
            <a:endParaRPr lang="en-US" dirty="0"/>
          </a:p>
          <a:p>
            <a:endParaRPr lang="en-US" dirty="0"/>
          </a:p>
          <a:p>
            <a:r>
              <a:rPr lang="en-US" dirty="0"/>
              <a:t>Yet they generalize!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capacity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8667" y="6176963"/>
            <a:ext cx="2334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[Zhang et al ICLR 2017]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99747"/>
            <a:ext cx="8391644" cy="798991"/>
          </a:xfrm>
        </p:spPr>
        <p:txBody>
          <a:bodyPr>
            <a:normAutofit/>
          </a:bodyPr>
          <a:lstStyle/>
          <a:p>
            <a:r>
              <a:rPr lang="en-US" dirty="0" err="1"/>
              <a:t>Rademacher</a:t>
            </a:r>
            <a:r>
              <a:rPr lang="en-US" dirty="0"/>
              <a:t> complexity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814" y="4021916"/>
            <a:ext cx="8276372" cy="369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1235" y="4827600"/>
            <a:ext cx="649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Rademacher complexity refers to the ability to fit random functions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08" y="1771284"/>
            <a:ext cx="7199453" cy="17627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65880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Random noise is fit with or </a:t>
            </a:r>
            <a:r>
              <a:rPr lang="en-US"/>
              <a:t>without regularization ! 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472" y="1648883"/>
            <a:ext cx="6870700" cy="4508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17733" y="6157383"/>
            <a:ext cx="1877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[Zhang et al 2017]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 Dimension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688" y="1188532"/>
            <a:ext cx="8727311" cy="17575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3405717"/>
            <a:ext cx="5930900" cy="1841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9081</Words>
  <Application>WPS Presentation</Application>
  <PresentationFormat>On-screen Show (4:3)</PresentationFormat>
  <Paragraphs>266</Paragraphs>
  <Slides>51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63" baseType="lpstr">
      <vt:lpstr>Arial</vt:lpstr>
      <vt:lpstr>宋体</vt:lpstr>
      <vt:lpstr>Wingdings</vt:lpstr>
      <vt:lpstr>Calibri</vt:lpstr>
      <vt:lpstr>Helvetica Neue</vt:lpstr>
      <vt:lpstr>Calibri Light</vt:lpstr>
      <vt:lpstr>微软雅黑</vt:lpstr>
      <vt:lpstr>汉仪旗黑</vt:lpstr>
      <vt:lpstr>宋体</vt:lpstr>
      <vt:lpstr>Arial Unicode MS</vt:lpstr>
      <vt:lpstr>汉仪书宋二KW</vt:lpstr>
      <vt:lpstr>Office Theme</vt:lpstr>
      <vt:lpstr>Deep Learning Theory and Applications Learning, Memorization and Generalization</vt:lpstr>
      <vt:lpstr>Outline</vt:lpstr>
      <vt:lpstr>Generalization</vt:lpstr>
      <vt:lpstr>Classic notion of over/underfit </vt:lpstr>
      <vt:lpstr>Classic optimization</vt:lpstr>
      <vt:lpstr>Effective capacity</vt:lpstr>
      <vt:lpstr>Rademacher complexity</vt:lpstr>
      <vt:lpstr>Random noise is fit with or without regularization ! </vt:lpstr>
      <vt:lpstr>VC Dimension</vt:lpstr>
      <vt:lpstr>Classic U Curve</vt:lpstr>
      <vt:lpstr>Neural Network Behavior</vt:lpstr>
      <vt:lpstr>Overparameterization does not overfit noisy data</vt:lpstr>
      <vt:lpstr>1 Nearest Neighbor KNN Classifier</vt:lpstr>
      <vt:lpstr>PowerPoint 演示文稿</vt:lpstr>
      <vt:lpstr>PowerPoint 演示文稿</vt:lpstr>
      <vt:lpstr>PowerPoint 演示文稿</vt:lpstr>
      <vt:lpstr>Memorization = fitting to random data </vt:lpstr>
      <vt:lpstr>Memorization does not generalize</vt:lpstr>
      <vt:lpstr>What exactly are neural networks doing  that’s different? </vt:lpstr>
      <vt:lpstr>What are regularizations doing?</vt:lpstr>
      <vt:lpstr>Rethinking Generalization</vt:lpstr>
      <vt:lpstr>Inductive bias </vt:lpstr>
      <vt:lpstr>RelU networks</vt:lpstr>
      <vt:lpstr>Memorization vs Interpolation</vt:lpstr>
      <vt:lpstr>N--&gt;infinity </vt:lpstr>
      <vt:lpstr>Kernel Methods </vt:lpstr>
      <vt:lpstr>Random Fourier Features </vt:lpstr>
      <vt:lpstr>Kernel Methods </vt:lpstr>
      <vt:lpstr>Richer classes have better fitting fns</vt:lpstr>
      <vt:lpstr>Other Ways to Increase Smoothness</vt:lpstr>
      <vt:lpstr>Non-neural Network Methods: Trees </vt:lpstr>
      <vt:lpstr>Averaging</vt:lpstr>
      <vt:lpstr>Bagging, Boosting</vt:lpstr>
      <vt:lpstr>New Notion of Complexity that’s “norm-based” </vt:lpstr>
      <vt:lpstr>An analogy to matrix factorization</vt:lpstr>
      <vt:lpstr>Frobenius norm of a matrix </vt:lpstr>
      <vt:lpstr>Low rank vs Low norm</vt:lpstr>
      <vt:lpstr>Sensible Inductive Bias?</vt:lpstr>
      <vt:lpstr>Complexity decreases with increasing hidden units </vt:lpstr>
      <vt:lpstr>Gradient Descent itself a regularization?</vt:lpstr>
      <vt:lpstr>Gradients are Coherent</vt:lpstr>
      <vt:lpstr>Suppressing weak gradients</vt:lpstr>
      <vt:lpstr>SGD is uniformly stable for a ”reasonable” number of steps  </vt:lpstr>
      <vt:lpstr>Step-size vs generalization error</vt:lpstr>
      <vt:lpstr>Infinite sized norm-regularized networks? </vt:lpstr>
      <vt:lpstr>Important Property of SGD </vt:lpstr>
      <vt:lpstr>Thought Experiment</vt:lpstr>
      <vt:lpstr>Gradients Stronger in Common Directions</vt:lpstr>
      <vt:lpstr>Clipping Gradients </vt:lpstr>
      <vt:lpstr>Reduces Overfitting </vt:lpstr>
      <vt:lpstr>Further reading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Theory and Applications</dc:title>
  <dc:creator>Kevin</dc:creator>
  <cp:lastModifiedBy>wenxinxu</cp:lastModifiedBy>
  <cp:revision>771</cp:revision>
  <dcterms:created xsi:type="dcterms:W3CDTF">2023-03-24T19:40:25Z</dcterms:created>
  <dcterms:modified xsi:type="dcterms:W3CDTF">2023-03-24T19:40:25Z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0B0A5ADE8DDA5556EEFA1D64A4BAED13</vt:lpwstr>
  </property>
  <property fmtid="{D5CDD505-2E9C-101B-9397-08002B2CF9AE}" pid="3" name="KSOProductBuildVer">
    <vt:lpwstr>1033-4.6.1.7467</vt:lpwstr>
  </property>
</Properties>
</file>